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368" r:id="rId3"/>
    <p:sldId id="342" r:id="rId4"/>
    <p:sldId id="331" r:id="rId5"/>
    <p:sldId id="375" r:id="rId6"/>
    <p:sldId id="361" r:id="rId7"/>
    <p:sldId id="376" r:id="rId8"/>
    <p:sldId id="362" r:id="rId9"/>
    <p:sldId id="377" r:id="rId10"/>
    <p:sldId id="382" r:id="rId11"/>
    <p:sldId id="386" r:id="rId12"/>
    <p:sldId id="378" r:id="rId13"/>
  </p:sldIdLst>
  <p:sldSz cx="9144000" cy="6858000" type="screen4x3"/>
  <p:notesSz cx="6797675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5050"/>
    <a:srgbClr val="FF6600"/>
    <a:srgbClr val="339966"/>
    <a:srgbClr val="33CC33"/>
    <a:srgbClr val="00CC00"/>
    <a:srgbClr val="00CC66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49" autoAdjust="0"/>
  </p:normalViewPr>
  <p:slideViewPr>
    <p:cSldViewPr>
      <p:cViewPr varScale="1">
        <p:scale>
          <a:sx n="96" d="100"/>
          <a:sy n="96" d="100"/>
        </p:scale>
        <p:origin x="-804" y="-90"/>
      </p:cViewPr>
      <p:guideLst>
        <p:guide orient="horz" pos="1979"/>
        <p:guide orient="horz" pos="2160"/>
        <p:guide orient="horz" pos="2840"/>
        <p:guide orient="horz" pos="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24CF68-079A-4683-B999-F96F4F5BD05A}" type="datetimeFigureOut">
              <a:rPr lang="it-IT"/>
              <a:pPr>
                <a:defRPr/>
              </a:pPr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F59123-8646-4E16-9AAD-88CA90E930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FE7EA0-39CA-44C2-9C50-36D64689E2F0}" type="datetimeFigureOut">
              <a:rPr lang="it-IT"/>
              <a:pPr>
                <a:defRPr/>
              </a:pPr>
              <a:t>27/10/2013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FEE5AEC-AD8E-47AC-80FE-9128DDF85D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zh-CN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B375D8-45B5-4046-B833-2E75B17BD3DA}" type="slidenum">
              <a:rPr lang="it-IT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2A8F5E-587F-4045-B7AD-B59F33CC54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21DD84C-5C2F-4F96-81CC-5FAC0AE19CDE}" type="datetimeFigureOut">
              <a:rPr lang="it-IT"/>
              <a:pPr>
                <a:defRPr/>
              </a:pPr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AC31077-0854-43D1-87F9-4B501CE5B56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0B22E-8425-4DAD-BCA7-5FC4062EC1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6088" y="2060575"/>
            <a:ext cx="403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088" y="2060575"/>
            <a:ext cx="403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B60DCC-00FF-40E6-913F-EDD06D4DC3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EEEC03-7D4F-4C16-9549-A19A2A5478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88AF7-F606-4A75-B0BE-F3BCE0E199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CE0438-0937-46C3-B585-8B8FEB9293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4D1F30-EA1B-4AE7-8B1C-6529EE6E1C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630238"/>
            <a:ext cx="2057400" cy="53197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6088" y="630238"/>
            <a:ext cx="6019800" cy="53197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2B321A-F124-493C-87F0-432B382849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highlig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9314" y="53768"/>
            <a:ext cx="7499350" cy="54868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65505C-E331-41A7-AEA4-05D61D994A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LAYOUT BASE_Pagina 1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363" y="6308725"/>
            <a:ext cx="50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</a:defRPr>
            </a:lvl1pPr>
          </a:lstStyle>
          <a:p>
            <a:pPr>
              <a:defRPr/>
            </a:pPr>
            <a:fld id="{692529AD-99AF-41D3-B40C-A0C1BE8B9C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8220075" y="25177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it-IT" sz="1400">
              <a:solidFill>
                <a:srgbClr val="FFFFFF"/>
              </a:solidFill>
              <a:latin typeface="HelveticaNeue BlackCond"/>
              <a:ea typeface="+mn-ea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060575"/>
            <a:ext cx="8229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zh-CN" smtClean="0"/>
              <a:t>Fare clic per modificare gli stili del testo dello schema</a:t>
            </a:r>
          </a:p>
          <a:p>
            <a:pPr lvl="1"/>
            <a:r>
              <a:rPr lang="it-IT" altLang="zh-CN" smtClean="0"/>
              <a:t>Secondo livello</a:t>
            </a:r>
          </a:p>
          <a:p>
            <a:pPr lvl="2"/>
            <a:r>
              <a:rPr lang="it-IT" altLang="zh-CN" smtClean="0"/>
              <a:t>Terzo livello</a:t>
            </a:r>
          </a:p>
          <a:p>
            <a:pPr lvl="3"/>
            <a:r>
              <a:rPr lang="it-IT" altLang="zh-CN" smtClean="0"/>
              <a:t>Quarto livello</a:t>
            </a:r>
          </a:p>
          <a:p>
            <a:pPr lvl="4"/>
            <a:r>
              <a:rPr lang="it-IT" altLang="zh-CN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-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hyperlink" Target="file:///D:\&#25105;&#30340;&#25991;&#26723;\Downloads\SICUREZZA%202012.mp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globalcitizencorps.org/sites/default/files/Global_Conne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0"/>
            <a:ext cx="11004551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8640763" cy="2090738"/>
          </a:xfrm>
        </p:spPr>
        <p:txBody>
          <a:bodyPr>
            <a:normAutofit/>
          </a:bodyPr>
          <a:lstStyle/>
          <a:p>
            <a:pPr algn="ctr"/>
            <a:r>
              <a:rPr lang="it-IT" altLang="zh-CN" sz="3200" smtClean="0">
                <a:solidFill>
                  <a:schemeClr val="bg1"/>
                </a:solidFill>
                <a:ea typeface="宋体" charset="-122"/>
              </a:rPr>
              <a:t>SECURITY &amp; SAFETY EXHIBITIONS</a:t>
            </a:r>
            <a:br>
              <a:rPr lang="it-IT" altLang="zh-CN" sz="3200" smtClean="0">
                <a:solidFill>
                  <a:schemeClr val="bg1"/>
                </a:solidFill>
                <a:ea typeface="宋体" charset="-122"/>
              </a:rPr>
            </a:br>
            <a:r>
              <a:rPr lang="it-IT" altLang="zh-CN" sz="3200" smtClean="0">
                <a:solidFill>
                  <a:schemeClr val="bg1"/>
                </a:solidFill>
                <a:ea typeface="宋体" charset="-122"/>
              </a:rPr>
              <a:t/>
            </a:r>
            <a:br>
              <a:rPr lang="it-IT" altLang="zh-CN" sz="3200" smtClean="0">
                <a:solidFill>
                  <a:schemeClr val="bg1"/>
                </a:solidFill>
                <a:ea typeface="宋体" charset="-122"/>
              </a:rPr>
            </a:br>
            <a:r>
              <a:rPr lang="it-IT" altLang="zh-CN" sz="3600" smtClean="0">
                <a:solidFill>
                  <a:schemeClr val="bg1"/>
                </a:solidFill>
                <a:ea typeface="宋体" charset="-122"/>
              </a:rPr>
              <a:t>CONNECTING</a:t>
            </a:r>
            <a:r>
              <a:rPr lang="it-IT" altLang="zh-CN" sz="2900" smtClean="0">
                <a:solidFill>
                  <a:schemeClr val="bg1"/>
                </a:solidFill>
                <a:ea typeface="宋体" charset="-122"/>
              </a:rPr>
              <a:t/>
            </a:r>
            <a:br>
              <a:rPr lang="it-IT" altLang="zh-CN" sz="2900" smtClean="0">
                <a:solidFill>
                  <a:schemeClr val="bg1"/>
                </a:solidFill>
                <a:ea typeface="宋体" charset="-122"/>
              </a:rPr>
            </a:br>
            <a:r>
              <a:rPr lang="it-IT" altLang="zh-CN" sz="2900" smtClean="0">
                <a:solidFill>
                  <a:schemeClr val="bg1"/>
                </a:solidFill>
                <a:ea typeface="宋体" charset="-122"/>
              </a:rPr>
              <a:t> LOCAL &amp; GLOBAL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566738" y="735013"/>
            <a:ext cx="782161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THE GLOBAL OFFER</a:t>
            </a:r>
          </a:p>
        </p:txBody>
      </p:sp>
      <p:sp>
        <p:nvSpPr>
          <p:cNvPr id="25" name="Rettangolo arrotondato 24"/>
          <p:cNvSpPr/>
          <p:nvPr/>
        </p:nvSpPr>
        <p:spPr bwMode="auto">
          <a:xfrm>
            <a:off x="1362270" y="5463669"/>
            <a:ext cx="6628305" cy="773643"/>
          </a:xfrm>
          <a:prstGeom prst="round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solidFill>
                <a:schemeClr val="bg1"/>
              </a:solidFill>
              <a:ea typeface="+mn-ea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819607" y="1626969"/>
            <a:ext cx="1344009" cy="16973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31750" y="4295775"/>
            <a:ext cx="3659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3"/>
          <a:srcRect l="35654" r="25290" b="50000"/>
          <a:stretch>
            <a:fillRect/>
          </a:stretch>
        </p:blipFill>
        <p:spPr bwMode="auto">
          <a:xfrm>
            <a:off x="6307138" y="4219575"/>
            <a:ext cx="16827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0" r="15120" b="61877"/>
          <a:stretch>
            <a:fillRect/>
          </a:stretch>
        </p:blipFill>
        <p:spPr bwMode="auto">
          <a:xfrm>
            <a:off x="3155950" y="4230688"/>
            <a:ext cx="2667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arrotondato 31"/>
          <p:cNvSpPr/>
          <p:nvPr/>
        </p:nvSpPr>
        <p:spPr bwMode="auto">
          <a:xfrm>
            <a:off x="2373152" y="1655185"/>
            <a:ext cx="1230624" cy="17043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24590" name="CasellaDiTesto 1"/>
          <p:cNvSpPr txBox="1">
            <a:spLocks noChangeArrowheads="1"/>
          </p:cNvSpPr>
          <p:nvPr/>
        </p:nvSpPr>
        <p:spPr bwMode="auto">
          <a:xfrm>
            <a:off x="900113" y="2043113"/>
            <a:ext cx="12461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rgbClr val="339966"/>
                </a:solidFill>
              </a:rPr>
              <a:t>Security Industrial Solutions</a:t>
            </a:r>
          </a:p>
        </p:txBody>
      </p:sp>
      <p:sp>
        <p:nvSpPr>
          <p:cNvPr id="24591" name="CasellaDiTesto 32"/>
          <p:cNvSpPr txBox="1">
            <a:spLocks noChangeArrowheads="1"/>
          </p:cNvSpPr>
          <p:nvPr/>
        </p:nvSpPr>
        <p:spPr bwMode="auto">
          <a:xfrm>
            <a:off x="2339975" y="1989138"/>
            <a:ext cx="12303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rgbClr val="339966"/>
                </a:solidFill>
              </a:rPr>
              <a:t>Security 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Civil 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Solutions</a:t>
            </a: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3815317" y="1662263"/>
            <a:ext cx="1349114" cy="16973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24595" name="CasellaDiTesto 36"/>
          <p:cNvSpPr txBox="1">
            <a:spLocks noChangeArrowheads="1"/>
          </p:cNvSpPr>
          <p:nvPr/>
        </p:nvSpPr>
        <p:spPr bwMode="auto">
          <a:xfrm>
            <a:off x="3675063" y="1916113"/>
            <a:ext cx="1630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rgbClr val="339966"/>
                </a:solidFill>
              </a:rPr>
              <a:t>Security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Commercial Solutions</a:t>
            </a:r>
          </a:p>
        </p:txBody>
      </p:sp>
      <p:sp>
        <p:nvSpPr>
          <p:cNvPr id="38" name="Rettangolo arrotondato 37"/>
          <p:cNvSpPr/>
          <p:nvPr/>
        </p:nvSpPr>
        <p:spPr bwMode="auto">
          <a:xfrm>
            <a:off x="5360055" y="1653918"/>
            <a:ext cx="1349114" cy="16973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24599" name="CasellaDiTesto 42"/>
          <p:cNvSpPr txBox="1">
            <a:spLocks noChangeArrowheads="1"/>
          </p:cNvSpPr>
          <p:nvPr/>
        </p:nvSpPr>
        <p:spPr bwMode="auto">
          <a:xfrm>
            <a:off x="5326063" y="2012950"/>
            <a:ext cx="13827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rgbClr val="339966"/>
                </a:solidFill>
              </a:rPr>
              <a:t>Fire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Prevention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Systems </a:t>
            </a:r>
          </a:p>
        </p:txBody>
      </p:sp>
      <p:sp>
        <p:nvSpPr>
          <p:cNvPr id="44" name="Rettangolo arrotondato 43"/>
          <p:cNvSpPr/>
          <p:nvPr/>
        </p:nvSpPr>
        <p:spPr bwMode="auto">
          <a:xfrm>
            <a:off x="6895293" y="1653918"/>
            <a:ext cx="1349114" cy="16973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24603" name="CasellaDiTesto 44"/>
          <p:cNvSpPr txBox="1">
            <a:spLocks noChangeArrowheads="1"/>
          </p:cNvSpPr>
          <p:nvPr/>
        </p:nvSpPr>
        <p:spPr bwMode="auto">
          <a:xfrm>
            <a:off x="6878638" y="2001838"/>
            <a:ext cx="13652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zh-CN" b="1">
                <a:solidFill>
                  <a:srgbClr val="339966"/>
                </a:solidFill>
              </a:rPr>
              <a:t>Personal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Protection</a:t>
            </a:r>
          </a:p>
          <a:p>
            <a:pPr algn="ctr"/>
            <a:r>
              <a:rPr lang="it-IT" altLang="zh-CN" b="1">
                <a:solidFill>
                  <a:srgbClr val="339966"/>
                </a:solidFill>
              </a:rPr>
              <a:t>Equipment </a:t>
            </a:r>
          </a:p>
        </p:txBody>
      </p:sp>
      <p:sp>
        <p:nvSpPr>
          <p:cNvPr id="24604" name="Parentesi graffa chiusa 2"/>
          <p:cNvSpPr>
            <a:spLocks/>
          </p:cNvSpPr>
          <p:nvPr/>
        </p:nvSpPr>
        <p:spPr bwMode="auto">
          <a:xfrm rot="5400000">
            <a:off x="4089400" y="250826"/>
            <a:ext cx="739775" cy="7200900"/>
          </a:xfrm>
          <a:prstGeom prst="rightBrace">
            <a:avLst>
              <a:gd name="adj1" fmla="val 8337"/>
              <a:gd name="adj2" fmla="val 50000"/>
            </a:avLst>
          </a:prstGeom>
          <a:noFill/>
          <a:ln w="28575" algn="ctr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24605" name="CasellaDiTesto 45"/>
          <p:cNvSpPr txBox="1">
            <a:spLocks noChangeArrowheads="1"/>
          </p:cNvSpPr>
          <p:nvPr/>
        </p:nvSpPr>
        <p:spPr bwMode="auto">
          <a:xfrm>
            <a:off x="1458913" y="5588000"/>
            <a:ext cx="6410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2400">
                <a:solidFill>
                  <a:schemeClr val="bg1"/>
                </a:solidFill>
              </a:rPr>
              <a:t>Three different exhibitions, one shared target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beauty-places.com/wp-content/uploads/2012/10/football__stadium-1920x1200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 bwMode="auto">
          <a:xfrm>
            <a:off x="363318" y="2035921"/>
            <a:ext cx="4235617" cy="4345407"/>
          </a:xfrm>
          <a:prstGeom prst="round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57663" y="2781300"/>
            <a:ext cx="5221287" cy="3311525"/>
          </a:xfrm>
        </p:spPr>
        <p:txBody>
          <a:bodyPr>
            <a:normAutofit/>
          </a:bodyPr>
          <a:lstStyle/>
          <a:p>
            <a:pPr algn="ctr"/>
            <a:r>
              <a:rPr lang="it-IT" altLang="zh-CN" sz="4000" smtClean="0">
                <a:solidFill>
                  <a:schemeClr val="bg1"/>
                </a:solidFill>
                <a:latin typeface="BankGothic Lt BT"/>
                <a:ea typeface="宋体" charset="-122"/>
              </a:rPr>
              <a:t/>
            </a:r>
            <a:br>
              <a:rPr lang="it-IT" altLang="zh-CN" sz="4000" smtClean="0">
                <a:solidFill>
                  <a:schemeClr val="bg1"/>
                </a:solidFill>
                <a:latin typeface="BankGothic Lt BT"/>
                <a:ea typeface="宋体" charset="-122"/>
              </a:rPr>
            </a:br>
            <a:r>
              <a:rPr lang="it-IT" altLang="zh-CN" sz="4000" smtClean="0">
                <a:solidFill>
                  <a:srgbClr val="FF9900"/>
                </a:solidFill>
                <a:latin typeface="BankGothic Lt BT"/>
                <a:ea typeface="宋体" charset="-122"/>
              </a:rPr>
              <a:t>Three Players,</a:t>
            </a:r>
            <a:br>
              <a:rPr lang="it-IT" altLang="zh-CN" sz="4000" smtClean="0">
                <a:solidFill>
                  <a:srgbClr val="FF9900"/>
                </a:solidFill>
                <a:latin typeface="BankGothic Lt BT"/>
                <a:ea typeface="宋体" charset="-122"/>
              </a:rPr>
            </a:br>
            <a:r>
              <a:rPr lang="it-IT" altLang="zh-CN" sz="5400" smtClean="0">
                <a:solidFill>
                  <a:srgbClr val="F2F2F2"/>
                </a:solidFill>
                <a:latin typeface="BankGothic Lt BT"/>
                <a:ea typeface="宋体" charset="-122"/>
              </a:rPr>
              <a:t>One Team,</a:t>
            </a:r>
            <a:br>
              <a:rPr lang="it-IT" altLang="zh-CN" sz="5400" smtClean="0">
                <a:solidFill>
                  <a:srgbClr val="F2F2F2"/>
                </a:solidFill>
                <a:latin typeface="BankGothic Lt BT"/>
                <a:ea typeface="宋体" charset="-122"/>
              </a:rPr>
            </a:br>
            <a:r>
              <a:rPr lang="it-IT" altLang="zh-CN" sz="6000" smtClean="0">
                <a:solidFill>
                  <a:srgbClr val="00B0F0"/>
                </a:solidFill>
                <a:latin typeface="BankGothic Lt BT"/>
                <a:ea typeface="宋体" charset="-122"/>
              </a:rPr>
              <a:t>A Goal… </a:t>
            </a:r>
            <a:r>
              <a:rPr lang="it-IT" altLang="zh-CN" sz="6600" smtClean="0">
                <a:solidFill>
                  <a:srgbClr val="FFC000"/>
                </a:solidFill>
                <a:latin typeface="BankGothic Lt BT"/>
                <a:ea typeface="宋体" charset="-122"/>
              </a:rPr>
              <a:t/>
            </a:r>
            <a:br>
              <a:rPr lang="it-IT" altLang="zh-CN" sz="6600" smtClean="0">
                <a:solidFill>
                  <a:srgbClr val="FFC000"/>
                </a:solidFill>
                <a:latin typeface="BankGothic Lt BT"/>
                <a:ea typeface="宋体" charset="-122"/>
              </a:rPr>
            </a:br>
            <a:endParaRPr lang="it-IT" altLang="zh-CN" sz="6600" smtClean="0">
              <a:solidFill>
                <a:srgbClr val="FFC000"/>
              </a:solidFill>
              <a:latin typeface="BankGothic Lt BT"/>
              <a:ea typeface="宋体" charset="-122"/>
            </a:endParaRPr>
          </a:p>
        </p:txBody>
      </p:sp>
      <p:pic>
        <p:nvPicPr>
          <p:cNvPr id="1028" name="Picture 4" descr="http://3.bp.blogspot.com/_XxdQgl7NL-A/TPbOVWC-iZI/AAAAAAAAETU/um0ejEHsKVs/s1600/rippled-italian-flag-72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96888"/>
            <a:ext cx="2105025" cy="13303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30" name="Picture 6" descr="http://wallpaperstock.net/brazil-flag_wallpapers_32951_1920x1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31813"/>
            <a:ext cx="2243137" cy="1260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2495550" y="565150"/>
            <a:ext cx="426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48" charset="0"/>
              </a:defRPr>
            </a:lvl9pPr>
          </a:lstStyle>
          <a:p>
            <a:pPr algn="ctr">
              <a:defRPr/>
            </a:pPr>
            <a:r>
              <a:rPr lang="it-IT" sz="9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2 - 1 </a:t>
            </a:r>
            <a:r>
              <a:rPr lang="it-IT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/>
            </a:r>
            <a:br>
              <a:rPr lang="it-IT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</a:br>
            <a:endParaRPr lang="it-IT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150" y="2781300"/>
            <a:ext cx="284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550" y="3854450"/>
            <a:ext cx="32734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00663"/>
            <a:ext cx="36464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unpizzicodisalis.files.wordpress.com/2012/06/omino_bi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924175"/>
            <a:ext cx="33369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513" y="1952625"/>
            <a:ext cx="6804025" cy="7921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9600" dirty="0" smtClean="0">
                <a:solidFill>
                  <a:srgbClr val="339966"/>
                </a:solidFill>
                <a:latin typeface="Huxtable" pitchFamily="2" charset="0"/>
              </a:rPr>
              <a:t>THANKS!</a:t>
            </a:r>
            <a:endParaRPr lang="it-IT" sz="9600" dirty="0">
              <a:solidFill>
                <a:srgbClr val="339966"/>
              </a:solidFill>
              <a:latin typeface="Huxtabl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8775" y="1628775"/>
            <a:ext cx="8640763" cy="20907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EXISTING NETWORK</a:t>
            </a:r>
            <a:endParaRPr lang="it-IT" sz="32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huahindata.com/wp-content/uploads/2013/02/network_cabl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1416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339013" y="1728788"/>
            <a:ext cx="3397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4394200" y="1728788"/>
            <a:ext cx="3397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524000" y="1762125"/>
            <a:ext cx="3397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339013" y="2444750"/>
            <a:ext cx="3397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4408488" y="2444750"/>
            <a:ext cx="3397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://images.rakuten.com/PI/0/1000/248191898.jpg"/>
          <p:cNvPicPr>
            <a:picLocks noChangeAspect="1" noChangeArrowheads="1"/>
          </p:cNvPicPr>
          <p:nvPr/>
        </p:nvPicPr>
        <p:blipFill>
          <a:blip r:embed="rId4"/>
          <a:srcRect t="50000" r="44727" b="29091"/>
          <a:stretch>
            <a:fillRect/>
          </a:stretch>
        </p:blipFill>
        <p:spPr bwMode="auto">
          <a:xfrm>
            <a:off x="2492375" y="2025650"/>
            <a:ext cx="11826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http://images.rakuten.com/PI/0/1000/248191898.jpg"/>
          <p:cNvPicPr>
            <a:picLocks noChangeAspect="1" noChangeArrowheads="1"/>
          </p:cNvPicPr>
          <p:nvPr/>
        </p:nvPicPr>
        <p:blipFill>
          <a:blip r:embed="rId4"/>
          <a:srcRect t="50000" r="44727" b="29091"/>
          <a:stretch>
            <a:fillRect/>
          </a:stretch>
        </p:blipFill>
        <p:spPr bwMode="auto">
          <a:xfrm>
            <a:off x="5311775" y="2027238"/>
            <a:ext cx="11826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images.rakuten.com/PI/0/1000/248191898.jpg"/>
          <p:cNvPicPr>
            <a:picLocks noChangeAspect="1" noChangeArrowheads="1"/>
          </p:cNvPicPr>
          <p:nvPr/>
        </p:nvPicPr>
        <p:blipFill>
          <a:blip r:embed="rId5"/>
          <a:srcRect l="44727" t="29091" b="50000"/>
          <a:stretch>
            <a:fillRect/>
          </a:stretch>
        </p:blipFill>
        <p:spPr bwMode="auto">
          <a:xfrm>
            <a:off x="5511800" y="2428875"/>
            <a:ext cx="11826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images.rakuten.com/PI/0/1000/248191898.jpg"/>
          <p:cNvPicPr>
            <a:picLocks noChangeAspect="1" noChangeArrowheads="1"/>
          </p:cNvPicPr>
          <p:nvPr/>
        </p:nvPicPr>
        <p:blipFill>
          <a:blip r:embed="rId6"/>
          <a:srcRect l="44727" t="29091" b="50000"/>
          <a:stretch>
            <a:fillRect/>
          </a:stretch>
        </p:blipFill>
        <p:spPr bwMode="auto">
          <a:xfrm>
            <a:off x="2681288" y="2428875"/>
            <a:ext cx="11826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7"/>
          <a:srcRect t="8270" b="19514"/>
          <a:stretch>
            <a:fillRect/>
          </a:stretch>
        </p:blipFill>
        <p:spPr bwMode="auto">
          <a:xfrm>
            <a:off x="6245225" y="3659188"/>
            <a:ext cx="271938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ttangolo 21"/>
          <p:cNvSpPr>
            <a:spLocks noChangeArrowheads="1"/>
          </p:cNvSpPr>
          <p:nvPr/>
        </p:nvSpPr>
        <p:spPr bwMode="auto">
          <a:xfrm>
            <a:off x="6229350" y="3659188"/>
            <a:ext cx="2749550" cy="28194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8"/>
          <a:srcRect t="5426" b="21400"/>
          <a:stretch>
            <a:fillRect/>
          </a:stretch>
        </p:blipFill>
        <p:spPr bwMode="auto">
          <a:xfrm>
            <a:off x="3251200" y="3659188"/>
            <a:ext cx="25923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ttangolo 17"/>
          <p:cNvSpPr>
            <a:spLocks noChangeArrowheads="1"/>
          </p:cNvSpPr>
          <p:nvPr/>
        </p:nvSpPr>
        <p:spPr bwMode="auto">
          <a:xfrm>
            <a:off x="3251200" y="3659188"/>
            <a:ext cx="2651125" cy="2809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9"/>
          <a:srcRect b="18427"/>
          <a:stretch>
            <a:fillRect/>
          </a:stretch>
        </p:blipFill>
        <p:spPr bwMode="auto">
          <a:xfrm>
            <a:off x="368300" y="3659188"/>
            <a:ext cx="2633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Rettangolo 2"/>
          <p:cNvSpPr>
            <a:spLocks noChangeArrowheads="1"/>
          </p:cNvSpPr>
          <p:nvPr/>
        </p:nvSpPr>
        <p:spPr bwMode="auto">
          <a:xfrm>
            <a:off x="360363" y="3659188"/>
            <a:ext cx="2651125" cy="2809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6" name="CasellaDiTesto 5"/>
          <p:cNvSpPr txBox="1"/>
          <p:nvPr/>
        </p:nvSpPr>
        <p:spPr>
          <a:xfrm>
            <a:off x="3465513" y="2025650"/>
            <a:ext cx="2224087" cy="1016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FISP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+mn-ea"/>
              </a:rPr>
              <a:t>San Paolo – </a:t>
            </a:r>
            <a:r>
              <a:rPr lang="en-GB" dirty="0">
                <a:latin typeface="+mn-lt"/>
                <a:ea typeface="+mn-ea"/>
              </a:rPr>
              <a:t>Brazil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</a:rPr>
              <a:t>Biennial, October</a:t>
            </a:r>
            <a:endParaRPr lang="en-GB" dirty="0">
              <a:latin typeface="+mn-lt"/>
              <a:ea typeface="+mn-e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68363" y="3740150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ecurity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65575" y="3740150"/>
            <a:ext cx="12239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Safety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32588" y="3700463"/>
            <a:ext cx="1555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Security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1538" y="4140200"/>
            <a:ext cx="2303462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Uniforms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Fire prevention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Health promoters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Automation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Chemicals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Collective </a:t>
            </a:r>
            <a:r>
              <a:rPr lang="en-US" sz="1100" b="1" dirty="0">
                <a:latin typeface="+mn-lt"/>
                <a:ea typeface="+mn-ea"/>
              </a:rPr>
              <a:t>protection </a:t>
            </a:r>
            <a:r>
              <a:rPr lang="en-US" sz="1100" b="1" dirty="0">
                <a:latin typeface="+mn-lt"/>
                <a:ea typeface="+mn-ea"/>
              </a:rPr>
              <a:t>equipment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Detectors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Equipment </a:t>
            </a:r>
            <a:r>
              <a:rPr lang="en-US" sz="1100" b="1" dirty="0">
                <a:latin typeface="+mn-lt"/>
                <a:ea typeface="+mn-ea"/>
              </a:rPr>
              <a:t>for work at </a:t>
            </a:r>
            <a:r>
              <a:rPr lang="en-US" sz="1100" b="1" dirty="0">
                <a:latin typeface="+mn-lt"/>
                <a:ea typeface="+mn-ea"/>
              </a:rPr>
              <a:t>height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Personal </a:t>
            </a:r>
            <a:r>
              <a:rPr lang="en-US" sz="1100" b="1" dirty="0">
                <a:latin typeface="+mn-lt"/>
                <a:ea typeface="+mn-ea"/>
              </a:rPr>
              <a:t>protection </a:t>
            </a:r>
            <a:r>
              <a:rPr lang="en-US" sz="1100" b="1" dirty="0">
                <a:latin typeface="+mn-lt"/>
                <a:ea typeface="+mn-ea"/>
              </a:rPr>
              <a:t>equipment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Measuring instruments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Signage </a:t>
            </a:r>
            <a:r>
              <a:rPr lang="en-US" sz="1100" b="1" dirty="0">
                <a:latin typeface="+mn-lt"/>
                <a:ea typeface="+mn-ea"/>
              </a:rPr>
              <a:t>and special </a:t>
            </a:r>
            <a:r>
              <a:rPr lang="en-US" sz="1100" b="1" dirty="0">
                <a:latin typeface="+mn-lt"/>
                <a:ea typeface="+mn-ea"/>
              </a:rPr>
              <a:t>vehicles</a:t>
            </a:r>
            <a:endParaRPr lang="en-US" sz="1100" b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dirty="0">
              <a:latin typeface="+mn-lt"/>
              <a:ea typeface="+mn-e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73063" y="4310063"/>
            <a:ext cx="2676525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Access controls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Central </a:t>
            </a:r>
            <a:r>
              <a:rPr lang="en-US" sz="1100" b="1" dirty="0">
                <a:latin typeface="+mn-lt"/>
                <a:ea typeface="+mn-ea"/>
              </a:rPr>
              <a:t>monitoring </a:t>
            </a:r>
            <a:r>
              <a:rPr lang="en-US" sz="1100" b="1" dirty="0">
                <a:latin typeface="+mn-lt"/>
                <a:ea typeface="+mn-ea"/>
              </a:rPr>
              <a:t>stations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Security </a:t>
            </a:r>
            <a:r>
              <a:rPr lang="en-US" sz="1100" b="1" dirty="0">
                <a:latin typeface="+mn-lt"/>
                <a:ea typeface="+mn-ea"/>
              </a:rPr>
              <a:t>+ </a:t>
            </a:r>
            <a:r>
              <a:rPr lang="en-US" sz="1100" b="1" dirty="0">
                <a:latin typeface="+mn-lt"/>
                <a:ea typeface="+mn-ea"/>
              </a:rPr>
              <a:t>govern associations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CCTV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C</a:t>
            </a:r>
            <a:r>
              <a:rPr lang="en-US" sz="1100" b="1" dirty="0">
                <a:latin typeface="+mn-lt"/>
                <a:ea typeface="+mn-ea"/>
              </a:rPr>
              <a:t>orporate protection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D</a:t>
            </a:r>
            <a:r>
              <a:rPr lang="en-US" sz="1100" b="1" dirty="0">
                <a:latin typeface="+mn-lt"/>
                <a:ea typeface="+mn-ea"/>
              </a:rPr>
              <a:t>ata security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Electronic security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I</a:t>
            </a:r>
            <a:r>
              <a:rPr lang="en-US" sz="1100" b="1" dirty="0">
                <a:latin typeface="+mn-lt"/>
                <a:ea typeface="+mn-ea"/>
              </a:rPr>
              <a:t>dentification systems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Monitoring centrals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R</a:t>
            </a:r>
            <a:r>
              <a:rPr lang="en-US" sz="1100" b="1" dirty="0">
                <a:latin typeface="+mn-lt"/>
                <a:ea typeface="+mn-ea"/>
              </a:rPr>
              <a:t>esidential security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latin typeface="+mn-lt"/>
                <a:ea typeface="+mn-ea"/>
              </a:rPr>
              <a:t>Security </a:t>
            </a:r>
            <a:r>
              <a:rPr lang="en-US" sz="1100" b="1" dirty="0">
                <a:latin typeface="+mn-lt"/>
                <a:ea typeface="+mn-ea"/>
              </a:rPr>
              <a:t>locks and </a:t>
            </a:r>
            <a:r>
              <a:rPr lang="en-US" sz="1100" b="1" dirty="0">
                <a:latin typeface="+mn-lt"/>
                <a:ea typeface="+mn-ea"/>
              </a:rPr>
              <a:t>surveillance</a:t>
            </a:r>
            <a:endParaRPr lang="en-US" sz="1100" b="1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dirty="0">
              <a:latin typeface="+mn-lt"/>
              <a:ea typeface="+mn-ea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02350" y="4200525"/>
            <a:ext cx="3024188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Anti-intrusion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Fire prevention and detection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Passive defence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Home &amp; building automation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Intelligence and anti-terrorism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Local police and private security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Cyber and ICT security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kern="0" dirty="0">
              <a:latin typeface="+mn-lt"/>
              <a:ea typeface="+mn-ea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>
                <a:latin typeface="+mn-lt"/>
                <a:ea typeface="+mn-ea"/>
              </a:rPr>
              <a:t>NEW PRODUCTS 2014: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Safety (Fire prevention - extinction– PPE)</a:t>
            </a:r>
          </a:p>
          <a:p>
            <a:pPr marL="3492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100" b="1" kern="0" dirty="0">
                <a:latin typeface="+mn-lt"/>
                <a:ea typeface="+mn-ea"/>
              </a:rPr>
              <a:t>Road safety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latin typeface="+mn-lt"/>
              <a:ea typeface="+mn-e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45225" y="2025650"/>
            <a:ext cx="2527300" cy="1016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SICUREZZA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+mn-ea"/>
              </a:rPr>
              <a:t>Milan – </a:t>
            </a:r>
            <a:r>
              <a:rPr lang="en-GB" dirty="0">
                <a:latin typeface="+mn-lt"/>
                <a:ea typeface="+mn-ea"/>
              </a:rPr>
              <a:t>Italy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</a:rPr>
              <a:t>Biennial, November</a:t>
            </a:r>
            <a:endParaRPr lang="en-GB" dirty="0">
              <a:latin typeface="+mn-lt"/>
              <a:ea typeface="+mn-e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62952" y="-99392"/>
            <a:ext cx="7533072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itchFamily="34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Three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events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a single Focus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We’ve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already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a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performing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and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well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defined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platform</a:t>
            </a: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…</a:t>
            </a:r>
          </a:p>
        </p:txBody>
      </p:sp>
      <p:pic>
        <p:nvPicPr>
          <p:cNvPr id="16411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541463" y="2444750"/>
            <a:ext cx="3397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95313" y="2025650"/>
            <a:ext cx="2232025" cy="1016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EXPOSEC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+mn-ea"/>
              </a:rPr>
              <a:t>San Paolo – </a:t>
            </a:r>
            <a:r>
              <a:rPr lang="en-GB" dirty="0">
                <a:latin typeface="+mn-lt"/>
                <a:ea typeface="+mn-ea"/>
              </a:rPr>
              <a:t>Brazil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</a:rPr>
              <a:t>Annual, May</a:t>
            </a:r>
            <a:endParaRPr lang="en-GB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3059113" y="414338"/>
            <a:ext cx="3095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925638" y="414338"/>
            <a:ext cx="3095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14375" y="414338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uppo 2"/>
          <p:cNvGrpSpPr>
            <a:grpSpLocks/>
          </p:cNvGrpSpPr>
          <p:nvPr/>
        </p:nvGrpSpPr>
        <p:grpSpPr bwMode="auto">
          <a:xfrm>
            <a:off x="211138" y="2060575"/>
            <a:ext cx="5286375" cy="4392613"/>
            <a:chOff x="1259632" y="1628800"/>
            <a:chExt cx="5413829" cy="4676371"/>
          </a:xfrm>
        </p:grpSpPr>
        <p:pic>
          <p:nvPicPr>
            <p:cNvPr id="184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9632" y="1628800"/>
              <a:ext cx="5413829" cy="467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Rettangolo 1"/>
            <p:cNvSpPr>
              <a:spLocks noChangeArrowheads="1"/>
            </p:cNvSpPr>
            <p:nvPr/>
          </p:nvSpPr>
          <p:spPr bwMode="auto">
            <a:xfrm>
              <a:off x="4067944" y="3966985"/>
              <a:ext cx="2520280" cy="176627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altLang="zh-CN"/>
            </a:p>
          </p:txBody>
        </p:sp>
      </p:grpSp>
      <p:sp>
        <p:nvSpPr>
          <p:cNvPr id="18437" name="CasellaDiTesto 7"/>
          <p:cNvSpPr txBox="1">
            <a:spLocks noChangeArrowheads="1"/>
          </p:cNvSpPr>
          <p:nvPr/>
        </p:nvSpPr>
        <p:spPr bwMode="auto">
          <a:xfrm>
            <a:off x="2847975" y="4513263"/>
            <a:ext cx="30972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rgbClr val="FF9900"/>
                </a:solidFill>
              </a:rPr>
              <a:t>Visitor</a:t>
            </a:r>
            <a:endParaRPr lang="en-US" altLang="zh-CN" sz="1100" b="1">
              <a:solidFill>
                <a:srgbClr val="FF9900"/>
              </a:solidFill>
            </a:endParaRPr>
          </a:p>
          <a:p>
            <a:r>
              <a:rPr lang="en-US" altLang="zh-CN" sz="1100"/>
              <a:t>Administrator, analyst, buyer, Civil Guard, consultant, coordinator, detective, distributor, engineer, human resources, inspector, installer, instructor, manager, marketing, monitoring, owner, professor, representative, sector responsible, security agent, supervisor, technician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908050"/>
            <a:ext cx="5464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https://encrypted-tbn1.gstatic.com/images?q=tbn:ANd9GcQEpuI-p4Gw4mxsSdCNW9K9WLPTpa6uW4Q3oWFvxXzqESObk09-IBIxHoQ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9775" y="2492375"/>
            <a:ext cx="29210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CasellaDiTesto 10"/>
          <p:cNvSpPr txBox="1">
            <a:spLocks noChangeArrowheads="1"/>
          </p:cNvSpPr>
          <p:nvPr/>
        </p:nvSpPr>
        <p:spPr bwMode="auto">
          <a:xfrm>
            <a:off x="2576513" y="2708275"/>
            <a:ext cx="377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3200" b="1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18441" name="CasellaDiTesto 11"/>
          <p:cNvSpPr txBox="1">
            <a:spLocks noChangeArrowheads="1"/>
          </p:cNvSpPr>
          <p:nvPr/>
        </p:nvSpPr>
        <p:spPr bwMode="auto">
          <a:xfrm>
            <a:off x="1022350" y="6345238"/>
            <a:ext cx="3228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2400" b="1">
                <a:solidFill>
                  <a:srgbClr val="FF9900"/>
                </a:solidFill>
              </a:rPr>
              <a:t>*</a:t>
            </a:r>
            <a:r>
              <a:rPr lang="it-IT" altLang="zh-CN" sz="3200" b="1">
                <a:solidFill>
                  <a:srgbClr val="FF9900"/>
                </a:solidFill>
              </a:rPr>
              <a:t> </a:t>
            </a:r>
            <a:r>
              <a:rPr lang="it-IT" altLang="zh-CN" sz="1400" b="1">
                <a:solidFill>
                  <a:srgbClr val="339966"/>
                </a:solidFill>
              </a:rPr>
              <a:t>= gross sqm</a:t>
            </a:r>
          </a:p>
        </p:txBody>
      </p:sp>
      <p:sp>
        <p:nvSpPr>
          <p:cNvPr id="18442" name="Rettangolo 18"/>
          <p:cNvSpPr>
            <a:spLocks noChangeArrowheads="1"/>
          </p:cNvSpPr>
          <p:nvPr/>
        </p:nvSpPr>
        <p:spPr bwMode="auto">
          <a:xfrm>
            <a:off x="1809750" y="693738"/>
            <a:ext cx="1655763" cy="9906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3" name="CasellaDiTesto 12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3132138" y="40481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946275" y="404813"/>
            <a:ext cx="3095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14375" y="40481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8888" y="2492375"/>
            <a:ext cx="6332537" cy="7921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339966"/>
                </a:solidFill>
              </a:rPr>
              <a:t>EXPOSEC – TREND 2012-2013</a:t>
            </a:r>
            <a:endParaRPr lang="it-IT" dirty="0">
              <a:solidFill>
                <a:srgbClr val="339966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00113" y="3357563"/>
          <a:ext cx="7200900" cy="193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76264"/>
                <a:gridCol w="2520280"/>
                <a:gridCol w="100811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visitors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35.000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36.000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+2,78%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300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375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+20%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exhibitors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675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650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-3,70%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200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+25%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3" name="Rettangolo 9"/>
          <p:cNvSpPr>
            <a:spLocks noChangeArrowheads="1"/>
          </p:cNvSpPr>
          <p:nvPr/>
        </p:nvSpPr>
        <p:spPr bwMode="auto">
          <a:xfrm>
            <a:off x="4643438" y="854075"/>
            <a:ext cx="1657350" cy="9906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9494" name="Rettangolo 12"/>
          <p:cNvSpPr>
            <a:spLocks noChangeArrowheads="1"/>
          </p:cNvSpPr>
          <p:nvPr/>
        </p:nvSpPr>
        <p:spPr bwMode="auto">
          <a:xfrm>
            <a:off x="1912938" y="739775"/>
            <a:ext cx="1860550" cy="11049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8" name="CasellaDiTesto 17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3170238" y="404813"/>
            <a:ext cx="3095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920875" y="40481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14375" y="40481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t="3168"/>
          <a:stretch>
            <a:fillRect/>
          </a:stretch>
        </p:blipFill>
        <p:spPr bwMode="auto">
          <a:xfrm>
            <a:off x="168275" y="1992313"/>
            <a:ext cx="247491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714375"/>
            <a:ext cx="42195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ttangolo 1"/>
          <p:cNvSpPr>
            <a:spLocks noChangeArrowheads="1"/>
          </p:cNvSpPr>
          <p:nvPr/>
        </p:nvSpPr>
        <p:spPr bwMode="auto">
          <a:xfrm>
            <a:off x="5868988" y="4652963"/>
            <a:ext cx="3095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C9204"/>
                </a:solidFill>
              </a:rPr>
              <a:t>Visitors</a:t>
            </a:r>
          </a:p>
          <a:p>
            <a:r>
              <a:rPr lang="en-US" altLang="zh-CN" sz="1100"/>
              <a:t>Dealer / retailer, director, fireman, hygienist, labor doctor and nurse, assistant, labor psychologist, labor safety assistant, labor safety engineer, labor safety technician, patrimonial security, phonoaudiologist, preventionist, risk inspector, safety manager, student, teacher.</a:t>
            </a:r>
          </a:p>
          <a:p>
            <a:endParaRPr lang="it-IT" altLang="zh-CN"/>
          </a:p>
        </p:txBody>
      </p:sp>
      <p:sp>
        <p:nvSpPr>
          <p:cNvPr id="20487" name="Rettangolo 3"/>
          <p:cNvSpPr>
            <a:spLocks noChangeArrowheads="1"/>
          </p:cNvSpPr>
          <p:nvPr/>
        </p:nvSpPr>
        <p:spPr bwMode="auto">
          <a:xfrm>
            <a:off x="3170238" y="4005263"/>
            <a:ext cx="2554287" cy="1295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313" y="3789363"/>
            <a:ext cx="28273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9613" y="2019300"/>
            <a:ext cx="52371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CasellaDiTesto 10"/>
          <p:cNvSpPr txBox="1">
            <a:spLocks noChangeArrowheads="1"/>
          </p:cNvSpPr>
          <p:nvPr/>
        </p:nvSpPr>
        <p:spPr bwMode="auto">
          <a:xfrm>
            <a:off x="2516188" y="2492375"/>
            <a:ext cx="377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3200" b="1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20491" name="CasellaDiTesto 11"/>
          <p:cNvSpPr txBox="1">
            <a:spLocks noChangeArrowheads="1"/>
          </p:cNvSpPr>
          <p:nvPr/>
        </p:nvSpPr>
        <p:spPr bwMode="auto">
          <a:xfrm>
            <a:off x="1022350" y="6345238"/>
            <a:ext cx="3228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2400" b="1">
                <a:solidFill>
                  <a:srgbClr val="FF9900"/>
                </a:solidFill>
              </a:rPr>
              <a:t>*</a:t>
            </a:r>
            <a:r>
              <a:rPr lang="it-IT" altLang="zh-CN" sz="3200" b="1">
                <a:solidFill>
                  <a:srgbClr val="FF9900"/>
                </a:solidFill>
              </a:rPr>
              <a:t> </a:t>
            </a:r>
            <a:r>
              <a:rPr lang="it-IT" altLang="zh-CN" sz="1400" b="1">
                <a:solidFill>
                  <a:srgbClr val="339966"/>
                </a:solidFill>
              </a:rPr>
              <a:t>= gross sqm</a:t>
            </a:r>
          </a:p>
        </p:txBody>
      </p:sp>
      <p:sp>
        <p:nvSpPr>
          <p:cNvPr id="20492" name="Rettangolo 18"/>
          <p:cNvSpPr>
            <a:spLocks noChangeArrowheads="1"/>
          </p:cNvSpPr>
          <p:nvPr/>
        </p:nvSpPr>
        <p:spPr bwMode="auto">
          <a:xfrm>
            <a:off x="454025" y="722313"/>
            <a:ext cx="896938" cy="10763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20493" name="Rettangolo 20"/>
          <p:cNvSpPr>
            <a:spLocks noChangeArrowheads="1"/>
          </p:cNvSpPr>
          <p:nvPr/>
        </p:nvSpPr>
        <p:spPr bwMode="auto">
          <a:xfrm>
            <a:off x="3087688" y="722313"/>
            <a:ext cx="609600" cy="12334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6" name="CasellaDiTesto 15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3116263" y="38576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922463" y="385763"/>
            <a:ext cx="3079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715963" y="393700"/>
            <a:ext cx="3079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375" y="2420938"/>
            <a:ext cx="6188075" cy="7921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339966"/>
                </a:solidFill>
              </a:rPr>
              <a:t>FISP – TREND 2012-2010</a:t>
            </a:r>
            <a:endParaRPr lang="it-IT" dirty="0">
              <a:solidFill>
                <a:srgbClr val="339966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00113" y="3284538"/>
          <a:ext cx="7200900" cy="194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76264"/>
                <a:gridCol w="2376264"/>
                <a:gridCol w="1152129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visitors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41.000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45.000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+8,75%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250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+16,67%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exhibitors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640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850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+24,71%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100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150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+33,34%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41" name="Rettangolo 11"/>
          <p:cNvSpPr>
            <a:spLocks noChangeArrowheads="1"/>
          </p:cNvSpPr>
          <p:nvPr/>
        </p:nvSpPr>
        <p:spPr bwMode="auto">
          <a:xfrm>
            <a:off x="501650" y="739775"/>
            <a:ext cx="895350" cy="96678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21542" name="Rettangolo 12"/>
          <p:cNvSpPr>
            <a:spLocks noChangeArrowheads="1"/>
          </p:cNvSpPr>
          <p:nvPr/>
        </p:nvSpPr>
        <p:spPr bwMode="auto">
          <a:xfrm>
            <a:off x="2786063" y="711200"/>
            <a:ext cx="895350" cy="963613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0" name="CasellaDiTesto 9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2859088" y="479425"/>
            <a:ext cx="3079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771650" y="476250"/>
            <a:ext cx="3079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611188" y="476250"/>
            <a:ext cx="3095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FIERA-MILANO-COLO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9588" y="6359525"/>
            <a:ext cx="6191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55863"/>
            <a:ext cx="217487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433638"/>
            <a:ext cx="3602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ttangolo 4"/>
          <p:cNvSpPr>
            <a:spLocks noChangeArrowheads="1"/>
          </p:cNvSpPr>
          <p:nvPr/>
        </p:nvSpPr>
        <p:spPr bwMode="auto">
          <a:xfrm>
            <a:off x="3365500" y="5097463"/>
            <a:ext cx="395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/>
            <a:r>
              <a:rPr lang="it-IT" altLang="zh-CN" sz="1600" b="1">
                <a:solidFill>
                  <a:srgbClr val="FF9900"/>
                </a:solidFill>
              </a:rPr>
              <a:t>Visitors</a:t>
            </a:r>
          </a:p>
          <a:p>
            <a:pPr marL="177800"/>
            <a:r>
              <a:rPr lang="it-IT" altLang="zh-CN" sz="1400"/>
              <a:t>Installers, security &amp; risk manager, safety manager, suppliers, system integrator, final users (banks, retail outlet, large retailers…), institution, police forces and private security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6800" y="1143000"/>
            <a:ext cx="5349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7438" y="1524000"/>
            <a:ext cx="170656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CasellaDiTesto 1"/>
          <p:cNvSpPr txBox="1">
            <a:spLocks noChangeArrowheads="1"/>
          </p:cNvSpPr>
          <p:nvPr/>
        </p:nvSpPr>
        <p:spPr bwMode="auto">
          <a:xfrm>
            <a:off x="2820988" y="2997200"/>
            <a:ext cx="37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3200" b="1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22539" name="CasellaDiTesto 10"/>
          <p:cNvSpPr txBox="1">
            <a:spLocks noChangeArrowheads="1"/>
          </p:cNvSpPr>
          <p:nvPr/>
        </p:nvSpPr>
        <p:spPr bwMode="auto">
          <a:xfrm>
            <a:off x="1022350" y="6345238"/>
            <a:ext cx="3228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2400" b="1">
                <a:solidFill>
                  <a:srgbClr val="FF9900"/>
                </a:solidFill>
              </a:rPr>
              <a:t>*</a:t>
            </a:r>
            <a:r>
              <a:rPr lang="it-IT" altLang="zh-CN" sz="3200" b="1">
                <a:solidFill>
                  <a:srgbClr val="FF9900"/>
                </a:solidFill>
              </a:rPr>
              <a:t> </a:t>
            </a:r>
            <a:r>
              <a:rPr lang="it-IT" altLang="zh-CN" sz="1400" b="1">
                <a:solidFill>
                  <a:srgbClr val="339966"/>
                </a:solidFill>
              </a:rPr>
              <a:t>= gross sqm</a:t>
            </a:r>
          </a:p>
        </p:txBody>
      </p:sp>
      <p:sp>
        <p:nvSpPr>
          <p:cNvPr id="22540" name="Rettangolo 17"/>
          <p:cNvSpPr>
            <a:spLocks noChangeArrowheads="1"/>
          </p:cNvSpPr>
          <p:nvPr/>
        </p:nvSpPr>
        <p:spPr bwMode="auto">
          <a:xfrm>
            <a:off x="157163" y="765175"/>
            <a:ext cx="2179637" cy="9906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15" name="CasellaDiTesto 14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  <p:sp>
        <p:nvSpPr>
          <p:cNvPr id="22544" name="Rettangolo 2"/>
          <p:cNvSpPr>
            <a:spLocks noChangeArrowheads="1"/>
          </p:cNvSpPr>
          <p:nvPr/>
        </p:nvSpPr>
        <p:spPr bwMode="auto">
          <a:xfrm>
            <a:off x="3276600" y="1755775"/>
            <a:ext cx="3529013" cy="2333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2843213" y="479425"/>
            <a:ext cx="3095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1773238" y="479425"/>
            <a:ext cx="3079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www.top10electronics.com/johnny/usb-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81" r="63509"/>
          <a:stretch>
            <a:fillRect/>
          </a:stretch>
        </p:blipFill>
        <p:spPr bwMode="auto">
          <a:xfrm>
            <a:off x="609600" y="479425"/>
            <a:ext cx="3079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8888" y="2133600"/>
            <a:ext cx="6405562" cy="7905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339966"/>
                </a:solidFill>
              </a:rPr>
              <a:t>SICUREZZA – TREND 2010-2012</a:t>
            </a:r>
            <a:endParaRPr lang="it-IT" dirty="0">
              <a:solidFill>
                <a:srgbClr val="339966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00113" y="2924175"/>
          <a:ext cx="7200900" cy="194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76264"/>
                <a:gridCol w="2520280"/>
                <a:gridCol w="100811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visitors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13.665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16.136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+18%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953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1020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smtClean="0"/>
                        <a:t>+7%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exhibitors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373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418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+11%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    </a:t>
                      </a:r>
                      <a:r>
                        <a:rPr lang="it-IT" sz="1400" dirty="0" err="1" smtClean="0"/>
                        <a:t>foreign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123 from 24 </a:t>
                      </a:r>
                      <a:r>
                        <a:rPr lang="it-IT" sz="1200" dirty="0" err="1" smtClean="0"/>
                        <a:t>countries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157 from 34 </a:t>
                      </a:r>
                      <a:r>
                        <a:rPr lang="it-IT" sz="1200" dirty="0" err="1" smtClean="0"/>
                        <a:t>countries</a:t>
                      </a:r>
                      <a:endParaRPr lang="it-IT" sz="1200" dirty="0" smtClean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+28%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9" name="Rettangolo 15"/>
          <p:cNvSpPr>
            <a:spLocks noChangeArrowheads="1"/>
          </p:cNvSpPr>
          <p:nvPr/>
        </p:nvSpPr>
        <p:spPr bwMode="auto">
          <a:xfrm>
            <a:off x="207963" y="765175"/>
            <a:ext cx="2178050" cy="9271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 altLang="zh-CN"/>
          </a:p>
        </p:txBody>
      </p:sp>
      <p:sp>
        <p:nvSpPr>
          <p:cNvPr id="9" name="CasellaDiTesto 8"/>
          <p:cNvSpPr txBox="1"/>
          <p:nvPr/>
        </p:nvSpPr>
        <p:spPr>
          <a:xfrm>
            <a:off x="149914" y="269071"/>
            <a:ext cx="386066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+mn-ea"/>
              </a:rPr>
              <a:t>THE SECURITY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338</Words>
  <Application>Microsoft Office PowerPoint</Application>
  <PresentationFormat>全屏显示(4:3)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Arial Black</vt:lpstr>
      <vt:lpstr>Calibri</vt:lpstr>
      <vt:lpstr>HelveticaNeue BlackCond</vt:lpstr>
      <vt:lpstr>Neuropol</vt:lpstr>
      <vt:lpstr>BankGothic Lt BT</vt:lpstr>
      <vt:lpstr>Huxtable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1_Struttura predefinita</vt:lpstr>
      <vt:lpstr>SECURITY &amp; SAFETY EXHIBITIONS  CONNECTING  LOCAL &amp; GLOBAL MARKETS</vt:lpstr>
      <vt:lpstr>THE EXISTING NETWORK</vt:lpstr>
      <vt:lpstr>幻灯片 3</vt:lpstr>
      <vt:lpstr>幻灯片 4</vt:lpstr>
      <vt:lpstr>EXPOSEC – TREND 2012-2013</vt:lpstr>
      <vt:lpstr>幻灯片 6</vt:lpstr>
      <vt:lpstr>FISP – TREND 2012-2010</vt:lpstr>
      <vt:lpstr>幻灯片 8</vt:lpstr>
      <vt:lpstr>SICUREZZA – TREND 2010-2012</vt:lpstr>
      <vt:lpstr>幻灯片 10</vt:lpstr>
      <vt:lpstr> Three Players, One Team, A Goal…  </vt:lpstr>
      <vt:lpstr>THANKS!</vt:lpstr>
    </vt:vector>
  </TitlesOfParts>
  <Company>Fiera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Invernizzi Felice</dc:creator>
  <cp:lastModifiedBy>微软用户</cp:lastModifiedBy>
  <cp:revision>432</cp:revision>
  <cp:lastPrinted>2013-10-25T14:28:33Z</cp:lastPrinted>
  <dcterms:created xsi:type="dcterms:W3CDTF">2013-06-12T19:09:14Z</dcterms:created>
  <dcterms:modified xsi:type="dcterms:W3CDTF">2013-10-27T03:06:34Z</dcterms:modified>
</cp:coreProperties>
</file>